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9"/>
  </p:notesMasterIdLst>
  <p:sldIdLst>
    <p:sldId id="256" r:id="rId2"/>
    <p:sldId id="260" r:id="rId3"/>
    <p:sldId id="258" r:id="rId4"/>
    <p:sldId id="267" r:id="rId5"/>
    <p:sldId id="259" r:id="rId6"/>
    <p:sldId id="265" r:id="rId7"/>
    <p:sldId id="269" r:id="rId8"/>
    <p:sldId id="268" r:id="rId9"/>
    <p:sldId id="266" r:id="rId10"/>
    <p:sldId id="264" r:id="rId11"/>
    <p:sldId id="270" r:id="rId12"/>
    <p:sldId id="261" r:id="rId13"/>
    <p:sldId id="272" r:id="rId14"/>
    <p:sldId id="263" r:id="rId15"/>
    <p:sldId id="275" r:id="rId16"/>
    <p:sldId id="276" r:id="rId17"/>
    <p:sldId id="27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4" clrIdx="0">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74419" autoAdjust="0"/>
  </p:normalViewPr>
  <p:slideViewPr>
    <p:cSldViewPr snapToGrid="0">
      <p:cViewPr varScale="1">
        <p:scale>
          <a:sx n="41" d="100"/>
          <a:sy n="41" d="100"/>
        </p:scale>
        <p:origin x="138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4/26/2021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We will begin our first POE-specific talk by speaking </a:t>
            </a:r>
            <a:r>
              <a:rPr lang="en-US" b="0" i="0" baseline="0" dirty="0"/>
              <a:t>about shipping ports. These short </a:t>
            </a:r>
            <a:r>
              <a:rPr lang="en-US" i="0" baseline="0" dirty="0"/>
              <a:t>presentations will just focus on the considerations unique to that type of POE.</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Ship sanitation certificates</a:t>
            </a:r>
            <a:r>
              <a:rPr lang="en-US" sz="1200" kern="1200" baseline="0" dirty="0">
                <a:solidFill>
                  <a:schemeClr val="tx1"/>
                </a:solidFill>
                <a:effectLst/>
                <a:latin typeface="+mn-lt"/>
                <a:ea typeface="+mn-ea"/>
                <a:cs typeface="+mn-cs"/>
              </a:rPr>
              <a:t> are designed to identify , assess, and record any public health risk, and the consequent control measures that should be taken while ships are in port. The competent authority (e.g. Port Health Services) should evaluate the risk in terms of the epidemiologic situation and severity of the risk, which is detailed in IHR article 27. </a:t>
            </a:r>
            <a:r>
              <a:rPr lang="en-US" baseline="0" dirty="0"/>
              <a:t>IHR Article 27 states that if there are signs and symptoms of illness or disease and factual evidence of a public health risk (including sources of infection and contamination) on board a ship on an international voyage, the competent authority shall consider the ship as affected and may:</a:t>
            </a:r>
            <a:endParaRPr lang="en-US" sz="1200" kern="1200" dirty="0">
              <a:solidFill>
                <a:schemeClr val="tx1"/>
              </a:solidFill>
              <a:effectLst/>
              <a:latin typeface="+mn-lt"/>
              <a:ea typeface="+mn-ea"/>
              <a:cs typeface="+mn-cs"/>
            </a:endParaRPr>
          </a:p>
          <a:p>
            <a:endParaRPr lang="en-US" baseline="0" dirty="0"/>
          </a:p>
          <a:p>
            <a:pPr marL="228600" indent="-228600">
              <a:buAutoNum type="alphaLcParenR"/>
            </a:pPr>
            <a:r>
              <a:rPr lang="en-US" baseline="0" dirty="0"/>
              <a:t>disinfect, decontaminate, disinsect, or derat the conveyance, as appropriate, or cause those measures to be carried out under its supervision</a:t>
            </a:r>
          </a:p>
          <a:p>
            <a:pPr marL="228600" indent="-228600">
              <a:buAutoNum type="alphaLcParenR"/>
            </a:pPr>
            <a:r>
              <a:rPr lang="en-US" baseline="0" dirty="0"/>
              <a:t>Decide in each case the technique employed to secure an adequate level of control of the public health risk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IHR article 39</a:t>
            </a:r>
            <a:r>
              <a:rPr lang="en-US" sz="1200" kern="1200" baseline="0" dirty="0">
                <a:solidFill>
                  <a:schemeClr val="tx1"/>
                </a:solidFill>
                <a:effectLst/>
                <a:latin typeface="+mn-lt"/>
                <a:ea typeface="+mn-ea"/>
                <a:cs typeface="+mn-cs"/>
              </a:rPr>
              <a:t> discusses ship sanitation certificates, which are </a:t>
            </a:r>
            <a:r>
              <a:rPr lang="en-US" sz="1200" kern="1200" dirty="0">
                <a:solidFill>
                  <a:schemeClr val="tx1"/>
                </a:solidFill>
                <a:effectLst/>
                <a:latin typeface="+mn-lt"/>
                <a:ea typeface="+mn-ea"/>
                <a:cs typeface="+mn-cs"/>
              </a:rPr>
              <a:t>valid for a maximum period of 6 months. The competent authority may issue as ship sanitation control exemption certificate if it is satisfied that the ship is free of infection, including vectors and reservoirs.  An</a:t>
            </a:r>
            <a:r>
              <a:rPr lang="en-US" sz="1200" kern="1200" baseline="0" dirty="0">
                <a:solidFill>
                  <a:schemeClr val="tx1"/>
                </a:solidFill>
                <a:effectLst/>
                <a:latin typeface="+mn-lt"/>
                <a:ea typeface="+mn-ea"/>
                <a:cs typeface="+mn-cs"/>
              </a:rPr>
              <a:t> example of a ship sanitation certificate is found in A</a:t>
            </a:r>
            <a:r>
              <a:rPr lang="en-US" baseline="0" dirty="0"/>
              <a:t>nnex 3 of IHR.</a:t>
            </a:r>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1687275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now we’ve talked</a:t>
            </a:r>
            <a:r>
              <a:rPr lang="en-US" baseline="0" dirty="0"/>
              <a:t> about what makes port POE unique, let’s talk about what makes them similar to other POE.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2256974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Discuss information on slide.</a:t>
            </a:r>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2712029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G"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4073238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2856061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G"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3445004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G"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2533886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mn-lt"/>
                <a:ea typeface="+mn-ea"/>
                <a:cs typeface="+mn-cs"/>
              </a:rPr>
              <a:t>We</a:t>
            </a:r>
            <a:r>
              <a:rPr lang="en-US" sz="1200" i="0" kern="1200" baseline="0" dirty="0">
                <a:solidFill>
                  <a:schemeClr val="tx1"/>
                </a:solidFill>
                <a:effectLst/>
                <a:latin typeface="+mn-lt"/>
                <a:ea typeface="+mn-ea"/>
                <a:cs typeface="+mn-cs"/>
              </a:rPr>
              <a:t> are going to start today’s seaport session with an icebreaker. The first five days of this training has covered some aspects that are similar to all types of POE – airports, ports, and ground crossings. But for the next hour we are only going to think about ports. </a:t>
            </a:r>
          </a:p>
          <a:p>
            <a:pPr lvl="0"/>
            <a:endParaRPr lang="en-US" sz="120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Ask someone to bring out flipchart in the middle of the room (and have a co-facilitator be responsible for writing down responses).</a:t>
            </a:r>
          </a:p>
          <a:p>
            <a:pPr lvl="0"/>
            <a:endParaRPr lang="en-US" sz="1200" i="0" kern="1200" baseline="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Ask someone to set a timer for 3 minutes and set it off.</a:t>
            </a:r>
          </a:p>
          <a:p>
            <a:pPr lvl="0"/>
            <a:endParaRPr lang="en-US" sz="1200" i="0" kern="1200" baseline="0" dirty="0">
              <a:solidFill>
                <a:schemeClr val="tx1"/>
              </a:solidFill>
              <a:effectLst/>
              <a:latin typeface="+mn-lt"/>
              <a:ea typeface="+mn-ea"/>
              <a:cs typeface="+mn-cs"/>
            </a:endParaRPr>
          </a:p>
          <a:p>
            <a:pPr lvl="0"/>
            <a:r>
              <a:rPr lang="en-US" sz="1200" i="0" kern="1200" baseline="0" dirty="0">
                <a:solidFill>
                  <a:schemeClr val="tx1"/>
                </a:solidFill>
                <a:effectLst/>
                <a:latin typeface="+mn-lt"/>
                <a:ea typeface="+mn-ea"/>
                <a:cs typeface="+mn-cs"/>
              </a:rPr>
              <a:t>Raise your hand to describe what is unique to ports in regards to public health responses. We will write it on the flipchart. </a:t>
            </a:r>
            <a:r>
              <a:rPr lang="en-US" sz="1200" i="1" kern="1200" baseline="0" dirty="0">
                <a:solidFill>
                  <a:schemeClr val="tx1"/>
                </a:solidFill>
                <a:effectLst/>
                <a:latin typeface="+mn-lt"/>
                <a:ea typeface="+mn-ea"/>
                <a:cs typeface="+mn-cs"/>
              </a:rPr>
              <a:t>(Expected answers: increased time of notification before arrival, ship sanitation certificates, more crew than passengers, free pratique, etc.)</a:t>
            </a:r>
          </a:p>
          <a:p>
            <a:pPr lvl="0"/>
            <a:endParaRPr lang="en-US" sz="1200" i="1" kern="1200" baseline="0" dirty="0">
              <a:solidFill>
                <a:schemeClr val="tx1"/>
              </a:solidFill>
              <a:effectLst/>
              <a:latin typeface="+mn-lt"/>
              <a:ea typeface="+mn-ea"/>
              <a:cs typeface="+mn-cs"/>
            </a:endParaRPr>
          </a:p>
          <a:p>
            <a:pPr lvl="0"/>
            <a:r>
              <a:rPr lang="en-US" sz="1200" i="1" kern="1200" baseline="0" dirty="0">
                <a:solidFill>
                  <a:schemeClr val="tx1"/>
                </a:solidFill>
                <a:effectLst/>
                <a:latin typeface="+mn-lt"/>
                <a:ea typeface="+mn-ea"/>
                <a:cs typeface="+mn-cs"/>
              </a:rPr>
              <a:t>When time is up, review responses and address as appropriate, but mention that some of these examples will be covered during today’s session.</a:t>
            </a: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9131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baseline="0" dirty="0"/>
              <a:t>Here is a list of the objectives for our brief session. We’ll go over some differences between responding to public health events on board ships vs. other conveyances, and then we’ll get into the basics of ship inspections.</a:t>
            </a:r>
          </a:p>
          <a:p>
            <a:pPr lvl="0"/>
            <a:endParaRPr lang="en-US" i="0" baseline="0" dirty="0"/>
          </a:p>
          <a:p>
            <a:pPr lvl="0"/>
            <a:r>
              <a:rPr lang="en-US" i="0" baseline="0" dirty="0"/>
              <a:t>Lastly, we’ll do an introduction to the process of providing ship sanitation certificates. </a:t>
            </a: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first let’s start with a few things that make port</a:t>
            </a:r>
            <a:r>
              <a:rPr lang="en-US" baseline="0" dirty="0"/>
              <a:t> responses unique.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1597281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major difference between port public health responses and those at airports or ground crossings has to do with notification. Even the longest plane rides are only 15-20 hours long, and most sea voyages are much longer than that. If a ship is coming into your jurisdiction with an ill traveler, you may hear about it through radio or telephone notification well in advance of arrival.</a:t>
            </a:r>
          </a:p>
          <a:p>
            <a:endParaRPr lang="en-US" baseline="0" dirty="0"/>
          </a:p>
          <a:p>
            <a:r>
              <a:rPr lang="en-US" i="1" baseline="0" dirty="0"/>
              <a:t>Ask port representatives in room how they routinely receive notifications of public health events, and how far in advance they receive notifications. Ask them to share a recent example of a notification.</a:t>
            </a:r>
            <a:endParaRPr lang="en-US" dirty="0"/>
          </a:p>
          <a:p>
            <a:endParaRPr lang="en-US" dirty="0"/>
          </a:p>
          <a:p>
            <a:r>
              <a:rPr lang="en-US" dirty="0"/>
              <a:t>After you receive notification, you may not be able to mobilize for a</a:t>
            </a:r>
            <a:r>
              <a:rPr lang="en-US" baseline="0" dirty="0"/>
              <a:t> public health response because there still may be many hours before the ship is ashore. In the meantime you, can help provide remote consultation, if needed. Ships may be able to </a:t>
            </a:r>
            <a:r>
              <a:rPr lang="en-US" b="0" i="0" baseline="0" dirty="0"/>
              <a:t>use</a:t>
            </a:r>
            <a:r>
              <a:rPr lang="en-US" baseline="0" dirty="0"/>
              <a:t> some items they already have on board to aid in response. One item is their medical log books. </a:t>
            </a:r>
            <a:r>
              <a:rPr lang="en-US" dirty="0"/>
              <a:t>Medical log books may include information regarding the health status</a:t>
            </a:r>
            <a:r>
              <a:rPr lang="en-US" baseline="0" dirty="0"/>
              <a:t> of passengers and crew members, including medical treatment administered and any medications or vaccinations administered on board.</a:t>
            </a:r>
          </a:p>
          <a:p>
            <a:endParaRPr lang="en-US" baseline="0" dirty="0"/>
          </a:p>
          <a:p>
            <a:r>
              <a:rPr lang="en-US" baseline="0" dirty="0"/>
              <a:t>It is an International Maritime Organization requirement for ships to have adequate medical supplies on board. This means ships may have initial medications and certainly first aid supplies to respond to basic needs, and some ships also have </a:t>
            </a:r>
            <a:r>
              <a:rPr lang="en-US" b="0" baseline="0" dirty="0"/>
              <a:t>medically trained staff</a:t>
            </a:r>
            <a:r>
              <a:rPr lang="en-US" b="1" baseline="0" dirty="0"/>
              <a:t> </a:t>
            </a:r>
            <a:r>
              <a:rPr lang="en-US" baseline="0" dirty="0"/>
              <a:t>on board, but not all.</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3260231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latin typeface="+mn-lt"/>
                <a:ea typeface="+mn-ea"/>
                <a:cs typeface="+mn-cs"/>
              </a:rPr>
              <a:t>Beyond</a:t>
            </a:r>
            <a:r>
              <a:rPr lang="en-US" sz="1200" i="0" kern="1200" baseline="0" dirty="0">
                <a:solidFill>
                  <a:schemeClr val="tx1"/>
                </a:solidFill>
                <a:effectLst/>
                <a:latin typeface="+mn-lt"/>
                <a:ea typeface="+mn-ea"/>
                <a:cs typeface="+mn-cs"/>
              </a:rPr>
              <a:t> initial notification by radio or phone, another method of determining the health status of a ship is through inspecting a ship’s Maritime Declaration of Health form—a form required by IHR unless the country does not require it. </a:t>
            </a:r>
          </a:p>
          <a:p>
            <a:endParaRPr lang="en-US" sz="1200" i="0" kern="1200" baseline="0" dirty="0">
              <a:solidFill>
                <a:schemeClr val="tx1"/>
              </a:solidFill>
              <a:effectLst/>
              <a:latin typeface="+mn-lt"/>
              <a:ea typeface="+mn-ea"/>
              <a:cs typeface="+mn-cs"/>
            </a:endParaRPr>
          </a:p>
          <a:p>
            <a:r>
              <a:rPr lang="en-US" sz="1200" i="0" kern="1200" baseline="0" dirty="0">
                <a:solidFill>
                  <a:schemeClr val="tx1"/>
                </a:solidFill>
                <a:effectLst/>
                <a:latin typeface="+mn-lt"/>
                <a:ea typeface="+mn-ea"/>
                <a:cs typeface="+mn-cs"/>
              </a:rPr>
              <a:t>This is directly related to IHR article 37 and Annex 8. </a:t>
            </a:r>
            <a:r>
              <a:rPr lang="en-US" sz="1200" i="1" kern="1200" baseline="0" dirty="0">
                <a:solidFill>
                  <a:schemeClr val="tx1"/>
                </a:solidFill>
                <a:effectLst/>
                <a:latin typeface="+mn-lt"/>
                <a:ea typeface="+mn-ea"/>
                <a:cs typeface="+mn-cs"/>
              </a:rPr>
              <a:t>Ask participants to turn to Annex 8 in the IHR.</a:t>
            </a:r>
          </a:p>
          <a:p>
            <a:endParaRPr lang="en-US" dirty="0"/>
          </a:p>
          <a:p>
            <a:r>
              <a:rPr lang="en-US" sz="1200" b="0" i="0" u="none" strike="noStrike" kern="1200" baseline="0" dirty="0">
                <a:solidFill>
                  <a:schemeClr val="tx1"/>
                </a:solidFill>
                <a:latin typeface="+mn-lt"/>
                <a:ea typeface="+mn-ea"/>
                <a:cs typeface="+mn-cs"/>
              </a:rPr>
              <a:t>The Maritime Declaration of Health form contains basic data relating to the state of health of crew and passengers during the voyage and on arrival at the port, and provides valuable information on:</a:t>
            </a:r>
          </a:p>
          <a:p>
            <a:r>
              <a:rPr lang="en-US" sz="1200" b="0" i="0" u="none" strike="noStrike" kern="1200" baseline="0" dirty="0">
                <a:solidFill>
                  <a:schemeClr val="tx1"/>
                </a:solidFill>
                <a:latin typeface="+mn-lt"/>
                <a:ea typeface="+mn-ea"/>
                <a:cs typeface="+mn-cs"/>
              </a:rPr>
              <a:t>• identification of the ship;</a:t>
            </a:r>
          </a:p>
          <a:p>
            <a:r>
              <a:rPr lang="en-US" sz="1200" b="0" i="0" u="none" strike="noStrike" kern="1200" baseline="0" dirty="0">
                <a:solidFill>
                  <a:schemeClr val="tx1"/>
                </a:solidFill>
                <a:latin typeface="+mn-lt"/>
                <a:ea typeface="+mn-ea"/>
                <a:cs typeface="+mn-cs"/>
              </a:rPr>
              <a:t>• ports of call within past 30 days (to be listed);</a:t>
            </a:r>
          </a:p>
          <a:p>
            <a:r>
              <a:rPr lang="en-US" sz="1200" b="0" i="0" u="none" strike="noStrike" kern="1200" baseline="0" dirty="0">
                <a:solidFill>
                  <a:schemeClr val="tx1"/>
                </a:solidFill>
                <a:latin typeface="+mn-lt"/>
                <a:ea typeface="+mn-ea"/>
                <a:cs typeface="+mn-cs"/>
              </a:rPr>
              <a:t>• all crew members and travelers within past 30 days (to be listed);</a:t>
            </a:r>
          </a:p>
          <a:p>
            <a:r>
              <a:rPr lang="en-US" sz="1200" b="0" i="0" u="none" strike="noStrike" kern="1200" baseline="0" dirty="0">
                <a:solidFill>
                  <a:schemeClr val="tx1"/>
                </a:solidFill>
                <a:latin typeface="+mn-lt"/>
                <a:ea typeface="+mn-ea"/>
                <a:cs typeface="+mn-cs"/>
              </a:rPr>
              <a:t>• validity of the existing ship sanitation certificate and whether re-inspection is required;</a:t>
            </a:r>
          </a:p>
          <a:p>
            <a:r>
              <a:rPr lang="en-US" sz="1200" b="0" i="0" u="none" strike="noStrike" kern="1200" baseline="0" dirty="0">
                <a:solidFill>
                  <a:schemeClr val="tx1"/>
                </a:solidFill>
                <a:latin typeface="+mn-lt"/>
                <a:ea typeface="+mn-ea"/>
                <a:cs typeface="+mn-cs"/>
              </a:rPr>
              <a:t>• affected areas visited.</a:t>
            </a:r>
          </a:p>
          <a:p>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Ask port representatives in room whether they have seen the Maritime Declaration of Health before. If they have seen it, ask them in what context and how they have used it. </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95941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turn in your next page</a:t>
            </a:r>
            <a:r>
              <a:rPr lang="en-US" baseline="0" dirty="0"/>
              <a:t> in IHR from Annex 8, you can see this table, which is just an example the IHR provides to “line list” individuals who are ill. </a:t>
            </a:r>
          </a:p>
          <a:p>
            <a:endParaRPr lang="en-US" baseline="0" dirty="0"/>
          </a:p>
          <a:p>
            <a:r>
              <a:rPr lang="en-US" i="1" baseline="0" dirty="0"/>
              <a:t>Review list.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2896241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next difference in port responses vs. others is </a:t>
            </a:r>
            <a:r>
              <a:rPr lang="en-US" baseline="0" dirty="0"/>
              <a:t>focused on the types of </a:t>
            </a:r>
            <a:r>
              <a:rPr lang="en-US" b="0" strike="noStrike" baseline="0" dirty="0"/>
              <a:t>ships</a:t>
            </a:r>
            <a:r>
              <a:rPr lang="en-US" baseline="0" dirty="0"/>
              <a:t> that visit </a:t>
            </a:r>
            <a:r>
              <a:rPr lang="en-US" b="0" strike="noStrike" baseline="0" dirty="0">
                <a:solidFill>
                  <a:srgbClr val="00B050"/>
                </a:solidFill>
              </a:rPr>
              <a:t>ports</a:t>
            </a:r>
            <a:r>
              <a:rPr lang="en-US" strike="noStrike" baseline="0" dirty="0"/>
              <a:t> </a:t>
            </a:r>
            <a:r>
              <a:rPr lang="en-US" baseline="0" dirty="0"/>
              <a:t>in [country]. </a:t>
            </a:r>
          </a:p>
          <a:p>
            <a:endParaRPr lang="en-US" baseline="0" dirty="0"/>
          </a:p>
          <a:p>
            <a:r>
              <a:rPr lang="en-US" baseline="0" dirty="0"/>
              <a:t>In fact, let’s review some key differences between cargo ships and larger cruise ships. </a:t>
            </a:r>
            <a:r>
              <a:rPr lang="en-US" i="1" baseline="0" dirty="0"/>
              <a:t>Review table.</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3047759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Ask how many port representatives in the room have completed a ship inspection. Take responses and probe about the content of the inspection.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the inspector starts the inspection by introducing the team of inspectors and outlining the objective of the inspection to the master. The inspector then receives information about operating conditions and safety rules on board from the master or ship agent. This exchange should occur in a private space, if available. </a:t>
            </a:r>
          </a:p>
          <a:p>
            <a:r>
              <a:rPr lang="en-US" sz="1200" b="0" i="0" u="none" strike="noStrike" kern="1200" baseline="0" dirty="0">
                <a:solidFill>
                  <a:schemeClr val="tx1"/>
                </a:solidFill>
                <a:latin typeface="+mn-lt"/>
                <a:ea typeface="+mn-ea"/>
                <a:cs typeface="+mn-cs"/>
              </a:rPr>
              <a:t>A ship inspection should include a review the Maritime Declaration of Health, if it is completed, as it will tell you the status of crew health. Additionally, if you are notified of any ill people on board or learn of them yourself, you may conduct a health assessment.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corrective actions you may recommend are covered in a Ship Sanitation Certificate, which we’ll briefly cover on the next slide.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38381001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4/26/2021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4/26/2021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4/26/2021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4/26/2021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4/26/2021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4/26/2021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4/26/2021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a:t>Considerations for Ports</a:t>
            </a:r>
          </a:p>
        </p:txBody>
      </p:sp>
      <p:sp>
        <p:nvSpPr>
          <p:cNvPr id="3" name="Subtitle 2"/>
          <p:cNvSpPr>
            <a:spLocks noGrp="1"/>
          </p:cNvSpPr>
          <p:nvPr>
            <p:ph type="subTitle" idx="1"/>
          </p:nvPr>
        </p:nvSpPr>
        <p:spPr>
          <a:xfrm>
            <a:off x="1154955" y="4777379"/>
            <a:ext cx="8825658" cy="1612131"/>
          </a:xfrm>
        </p:spPr>
        <p:txBody>
          <a:bodyPr/>
          <a:lstStyle/>
          <a:p>
            <a:r>
              <a:rPr lang="en-US" dirty="0"/>
              <a:t>Master training program</a:t>
            </a:r>
          </a:p>
          <a:p>
            <a:r>
              <a:rPr lang="en-US" dirty="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Ship sanitation certificates</a:t>
            </a:r>
          </a:p>
        </p:txBody>
      </p:sp>
      <p:sp>
        <p:nvSpPr>
          <p:cNvPr id="3" name="Content Placeholder 2"/>
          <p:cNvSpPr>
            <a:spLocks noGrp="1"/>
          </p:cNvSpPr>
          <p:nvPr>
            <p:ph idx="1"/>
          </p:nvPr>
        </p:nvSpPr>
        <p:spPr>
          <a:xfrm>
            <a:off x="161923" y="2613225"/>
            <a:ext cx="5998320" cy="3874071"/>
          </a:xfrm>
        </p:spPr>
        <p:txBody>
          <a:bodyPr>
            <a:normAutofit lnSpcReduction="10000"/>
          </a:bodyPr>
          <a:lstStyle/>
          <a:p>
            <a:r>
              <a:rPr lang="en-US" dirty="0">
                <a:solidFill>
                  <a:schemeClr val="tx1"/>
                </a:solidFill>
              </a:rPr>
              <a:t>Each country is responsible for designating the ports authorized to issue SSCs and notifying WHO</a:t>
            </a:r>
          </a:p>
          <a:p>
            <a:r>
              <a:rPr lang="en-US" dirty="0">
                <a:solidFill>
                  <a:schemeClr val="tx1"/>
                </a:solidFill>
              </a:rPr>
              <a:t>SSCs used to record observations during ship inspections</a:t>
            </a:r>
          </a:p>
          <a:p>
            <a:r>
              <a:rPr lang="en-US" dirty="0">
                <a:solidFill>
                  <a:schemeClr val="tx1"/>
                </a:solidFill>
              </a:rPr>
              <a:t>Ship Sanitation Control Certificate (SSCC) issued when there is evidence of a public health risk on board </a:t>
            </a:r>
            <a:r>
              <a:rPr lang="en-US" b="1" dirty="0">
                <a:solidFill>
                  <a:schemeClr val="tx1"/>
                </a:solidFill>
              </a:rPr>
              <a:t>AND</a:t>
            </a:r>
            <a:r>
              <a:rPr lang="en-US" dirty="0">
                <a:solidFill>
                  <a:schemeClr val="tx1"/>
                </a:solidFill>
              </a:rPr>
              <a:t> required control measures have been completed</a:t>
            </a:r>
          </a:p>
          <a:p>
            <a:r>
              <a:rPr lang="en-US" dirty="0">
                <a:solidFill>
                  <a:schemeClr val="tx1"/>
                </a:solidFill>
              </a:rPr>
              <a:t>Ship Sanitation Control Exemption Certificates (SSCEC) can be issued when there is no public health risk on board</a:t>
            </a:r>
          </a:p>
          <a:p>
            <a:r>
              <a:rPr lang="en-US" dirty="0">
                <a:solidFill>
                  <a:schemeClr val="tx1"/>
                </a:solidFill>
              </a:rPr>
              <a:t>Valid for 6 months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7134225" y="1539876"/>
            <a:ext cx="4200525" cy="5915024"/>
          </a:xfrm>
          <a:prstGeom prst="rect">
            <a:avLst/>
          </a:prstGeom>
        </p:spPr>
      </p:pic>
    </p:spTree>
    <p:extLst>
      <p:ext uri="{BB962C8B-B14F-4D97-AF65-F5344CB8AC3E}">
        <p14:creationId xmlns:p14="http://schemas.microsoft.com/office/powerpoint/2010/main" val="104555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public health responses </a:t>
            </a:r>
            <a:r>
              <a:rPr lang="en-US" dirty="0">
                <a:solidFill>
                  <a:schemeClr val="bg1"/>
                </a:solidFill>
              </a:rPr>
              <a:t>at ports similar to responses at airports or </a:t>
            </a:r>
            <a:r>
              <a:rPr lang="en-US" dirty="0"/>
              <a:t>ground crossings?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0989" y="2420469"/>
            <a:ext cx="5102901" cy="2651835"/>
          </a:xfrm>
          <a:prstGeom prst="rect">
            <a:avLst/>
          </a:prstGeom>
        </p:spPr>
      </p:pic>
      <p:sp>
        <p:nvSpPr>
          <p:cNvPr id="6" name="TextBox 5"/>
          <p:cNvSpPr txBox="1"/>
          <p:nvPr/>
        </p:nvSpPr>
        <p:spPr>
          <a:xfrm>
            <a:off x="7054040" y="5072304"/>
            <a:ext cx="4829850"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2475287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 to airports: Free pratique </a:t>
            </a:r>
          </a:p>
        </p:txBody>
      </p:sp>
      <p:sp>
        <p:nvSpPr>
          <p:cNvPr id="3" name="Content Placeholder 2"/>
          <p:cNvSpPr>
            <a:spLocks noGrp="1"/>
          </p:cNvSpPr>
          <p:nvPr>
            <p:ph idx="1"/>
          </p:nvPr>
        </p:nvSpPr>
        <p:spPr>
          <a:xfrm>
            <a:off x="5700713" y="2603499"/>
            <a:ext cx="5872162" cy="3883025"/>
          </a:xfrm>
        </p:spPr>
        <p:txBody>
          <a:bodyPr>
            <a:normAutofit/>
          </a:bodyPr>
          <a:lstStyle/>
          <a:p>
            <a:r>
              <a:rPr lang="en-US" sz="2000" dirty="0"/>
              <a:t>Free pratique: permission for a plane or ship to enter a port and embark or disembark passengers and crew</a:t>
            </a:r>
          </a:p>
          <a:p>
            <a:r>
              <a:rPr lang="en-US" sz="2000" dirty="0"/>
              <a:t>Countries cannot refuse a conveyance free pratique due to public health responses BUT…</a:t>
            </a:r>
          </a:p>
          <a:p>
            <a:pPr lvl="1"/>
            <a:r>
              <a:rPr lang="en-US" sz="1800" dirty="0"/>
              <a:t>The competent authority [</a:t>
            </a:r>
            <a:r>
              <a:rPr lang="en-US" sz="1800" dirty="0">
                <a:solidFill>
                  <a:srgbClr val="FF0000"/>
                </a:solidFill>
              </a:rPr>
              <a:t>POE health agency</a:t>
            </a:r>
            <a:r>
              <a:rPr lang="en-US" sz="1800" dirty="0"/>
              <a:t>] can allow the ship or plane entry on a condition that the ship/plane will be inspected and the public health risk assessed.</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443162"/>
            <a:ext cx="4747922" cy="2488875"/>
          </a:xfrm>
          <a:prstGeom prst="rect">
            <a:avLst/>
          </a:prstGeom>
        </p:spPr>
      </p:pic>
      <p:sp>
        <p:nvSpPr>
          <p:cNvPr id="7" name="TextBox 6"/>
          <p:cNvSpPr txBox="1"/>
          <p:nvPr/>
        </p:nvSpPr>
        <p:spPr>
          <a:xfrm>
            <a:off x="416236" y="4932037"/>
            <a:ext cx="4829850"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1437117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E96DF8-C562-4522-B2BE-2CD64E4DAC63}"/>
              </a:ext>
            </a:extLst>
          </p:cNvPr>
          <p:cNvSpPr>
            <a:spLocks noGrp="1"/>
          </p:cNvSpPr>
          <p:nvPr>
            <p:ph type="title"/>
          </p:nvPr>
        </p:nvSpPr>
        <p:spPr/>
        <p:txBody>
          <a:bodyPr/>
          <a:lstStyle/>
          <a:p>
            <a:pPr algn="ctr"/>
            <a:r>
              <a:rPr lang="en-GB" sz="2800" b="1" dirty="0"/>
              <a:t>Possible outcome of an imperfect ship inspection and common corrective action</a:t>
            </a:r>
            <a:br>
              <a:rPr lang="en-GB" sz="2800" b="1" dirty="0"/>
            </a:br>
            <a:r>
              <a:rPr lang="en-GB" dirty="0"/>
              <a:t> </a:t>
            </a:r>
            <a:endParaRPr lang="en-UG" dirty="0"/>
          </a:p>
        </p:txBody>
      </p:sp>
      <p:sp>
        <p:nvSpPr>
          <p:cNvPr id="3" name="Espace réservé du contenu 2">
            <a:extLst>
              <a:ext uri="{FF2B5EF4-FFF2-40B4-BE49-F238E27FC236}">
                <a16:creationId xmlns:a16="http://schemas.microsoft.com/office/drawing/2014/main" id="{39CD8D95-F227-47C7-8B4A-4B28BC89CC26}"/>
              </a:ext>
            </a:extLst>
          </p:cNvPr>
          <p:cNvSpPr>
            <a:spLocks noGrp="1"/>
          </p:cNvSpPr>
          <p:nvPr>
            <p:ph idx="1"/>
          </p:nvPr>
        </p:nvSpPr>
        <p:spPr/>
        <p:txBody>
          <a:bodyPr>
            <a:normAutofit fontScale="92500"/>
          </a:bodyPr>
          <a:lstStyle/>
          <a:p>
            <a:r>
              <a:rPr lang="en-GB" sz="2400" dirty="0"/>
              <a:t>An inspected ship that is found to fail the minimum standards is detained, and the deficiencies have to be rectified before the ship is released.</a:t>
            </a:r>
          </a:p>
          <a:p>
            <a:pPr marL="0" indent="0">
              <a:buNone/>
            </a:pPr>
            <a:endParaRPr lang="en-GB" sz="1100" dirty="0"/>
          </a:p>
          <a:p>
            <a:r>
              <a:rPr lang="en-GB" sz="2400" dirty="0"/>
              <a:t>In some cases, a ship can even be banned from re-entering ports if it has been detained several times. </a:t>
            </a:r>
          </a:p>
          <a:p>
            <a:pPr marL="0" indent="0">
              <a:buNone/>
            </a:pPr>
            <a:endParaRPr lang="en-GB" sz="1100" dirty="0"/>
          </a:p>
          <a:p>
            <a:r>
              <a:rPr lang="en-GB" sz="2400" dirty="0"/>
              <a:t>Ship owners wish to avoid detention, as it bears high economic costs and it may increase future inspections rates</a:t>
            </a:r>
            <a:endParaRPr lang="en-UG" sz="2400" dirty="0"/>
          </a:p>
        </p:txBody>
      </p:sp>
      <p:sp>
        <p:nvSpPr>
          <p:cNvPr id="4" name="Espace réservé du numéro de diapositive 3">
            <a:extLst>
              <a:ext uri="{FF2B5EF4-FFF2-40B4-BE49-F238E27FC236}">
                <a16:creationId xmlns:a16="http://schemas.microsoft.com/office/drawing/2014/main" id="{3BA5F381-903F-4D1F-B76F-7880D6F1FB95}"/>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1365018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 to other POE: PPE and Risk Assessments</a:t>
            </a:r>
          </a:p>
        </p:txBody>
      </p:sp>
      <p:sp>
        <p:nvSpPr>
          <p:cNvPr id="3" name="Content Placeholder 2"/>
          <p:cNvSpPr>
            <a:spLocks noGrp="1"/>
          </p:cNvSpPr>
          <p:nvPr>
            <p:ph idx="1"/>
          </p:nvPr>
        </p:nvSpPr>
        <p:spPr>
          <a:xfrm>
            <a:off x="870970" y="2620962"/>
            <a:ext cx="4531470" cy="3416300"/>
          </a:xfrm>
        </p:spPr>
        <p:txBody>
          <a:bodyPr/>
          <a:lstStyle/>
          <a:p>
            <a:r>
              <a:rPr lang="en-US" dirty="0"/>
              <a:t>Similar processes followed for health risk assessments and donning and doffing PPE</a:t>
            </a:r>
          </a:p>
          <a:p>
            <a:r>
              <a:rPr lang="en-US" dirty="0"/>
              <a:t>Similar referral processes to nearby health facilities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4739" y="2603500"/>
            <a:ext cx="2932062" cy="161131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9060553" y="2926497"/>
            <a:ext cx="2583973" cy="193798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4739" y="4432864"/>
            <a:ext cx="2932062" cy="2266916"/>
          </a:xfrm>
          <a:prstGeom prst="rect">
            <a:avLst/>
          </a:prstGeom>
        </p:spPr>
      </p:pic>
      <p:sp>
        <p:nvSpPr>
          <p:cNvPr id="8" name="TextBox 7"/>
          <p:cNvSpPr txBox="1"/>
          <p:nvPr/>
        </p:nvSpPr>
        <p:spPr>
          <a:xfrm>
            <a:off x="9229725" y="5390931"/>
            <a:ext cx="2814638" cy="923330"/>
          </a:xfrm>
          <a:prstGeom prst="rect">
            <a:avLst/>
          </a:prstGeom>
          <a:noFill/>
        </p:spPr>
        <p:txBody>
          <a:bodyPr wrap="square" rtlCol="0">
            <a:spAutoFit/>
          </a:bodyPr>
          <a:lstStyle/>
          <a:p>
            <a:pPr algn="ctr"/>
            <a:r>
              <a:rPr lang="en-US" dirty="0">
                <a:solidFill>
                  <a:srgbClr val="FF0000"/>
                </a:solidFill>
              </a:rPr>
              <a:t>Example photos; update with country-specific photos</a:t>
            </a:r>
          </a:p>
        </p:txBody>
      </p:sp>
    </p:spTree>
    <p:extLst>
      <p:ext uri="{BB962C8B-B14F-4D97-AF65-F5344CB8AC3E}">
        <p14:creationId xmlns:p14="http://schemas.microsoft.com/office/powerpoint/2010/main" val="812802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E96DF8-C562-4522-B2BE-2CD64E4DAC63}"/>
              </a:ext>
            </a:extLst>
          </p:cNvPr>
          <p:cNvSpPr>
            <a:spLocks noGrp="1"/>
          </p:cNvSpPr>
          <p:nvPr>
            <p:ph type="title"/>
          </p:nvPr>
        </p:nvSpPr>
        <p:spPr>
          <a:xfrm>
            <a:off x="673101" y="596900"/>
            <a:ext cx="9679440" cy="1346200"/>
          </a:xfrm>
        </p:spPr>
        <p:txBody>
          <a:bodyPr/>
          <a:lstStyle/>
          <a:p>
            <a:pPr algn="ctr"/>
            <a:r>
              <a:rPr lang="en-GB" dirty="0">
                <a:latin typeface="Century Gothic" panose="020B0502020202020204" pitchFamily="34" charset="0"/>
                <a:ea typeface="Times New Roman" panose="02020603050405020304" pitchFamily="18" charset="0"/>
              </a:rPr>
              <a:t>P</a:t>
            </a:r>
            <a:r>
              <a:rPr lang="en-UG" dirty="0">
                <a:effectLst/>
                <a:latin typeface="Century Gothic" panose="020B0502020202020204" pitchFamily="34" charset="0"/>
                <a:ea typeface="Times New Roman" panose="02020603050405020304" pitchFamily="18" charset="0"/>
              </a:rPr>
              <a:t>otential reasons for an imperfect ship inspection</a:t>
            </a:r>
            <a:endParaRPr lang="en-UG" dirty="0">
              <a:latin typeface="Century Gothic" panose="020B0502020202020204" pitchFamily="34" charset="0"/>
            </a:endParaRPr>
          </a:p>
        </p:txBody>
      </p:sp>
      <p:sp>
        <p:nvSpPr>
          <p:cNvPr id="3" name="Espace réservé du contenu 2">
            <a:extLst>
              <a:ext uri="{FF2B5EF4-FFF2-40B4-BE49-F238E27FC236}">
                <a16:creationId xmlns:a16="http://schemas.microsoft.com/office/drawing/2014/main" id="{39CD8D95-F227-47C7-8B4A-4B28BC89CC26}"/>
              </a:ext>
            </a:extLst>
          </p:cNvPr>
          <p:cNvSpPr>
            <a:spLocks noGrp="1"/>
          </p:cNvSpPr>
          <p:nvPr>
            <p:ph idx="1"/>
          </p:nvPr>
        </p:nvSpPr>
        <p:spPr>
          <a:xfrm>
            <a:off x="203200" y="2409371"/>
            <a:ext cx="11785600" cy="4448629"/>
          </a:xfrm>
        </p:spPr>
        <p:txBody>
          <a:bodyPr>
            <a:normAutofit/>
          </a:bodyPr>
          <a:lstStyle/>
          <a:p>
            <a:r>
              <a:rPr kumimoji="0" lang="en-UG" altLang="en-UG" sz="2400" b="0" i="0" u="none" strike="noStrike" cap="none" normalizeH="0" baseline="0" dirty="0">
                <a:ln>
                  <a:noFill/>
                </a:ln>
                <a:solidFill>
                  <a:srgbClr val="333333"/>
                </a:solidFill>
                <a:effectLst/>
                <a:latin typeface="+mj-lt"/>
              </a:rPr>
              <a:t>Missing personal protective equipment, or if this equipment is available, it might not be used or worn by the crew during the normal operation of the ship</a:t>
            </a:r>
            <a:endParaRPr kumimoji="0" lang="en-US" altLang="en-UG" sz="2400" b="0" i="0" u="none" strike="noStrike" cap="none" normalizeH="0" baseline="0" dirty="0">
              <a:ln>
                <a:noFill/>
              </a:ln>
              <a:solidFill>
                <a:srgbClr val="333333"/>
              </a:solidFill>
              <a:effectLst/>
              <a:latin typeface="+mj-lt"/>
            </a:endParaRPr>
          </a:p>
          <a:p>
            <a:endParaRPr lang="en-GB" altLang="en-UG" sz="1000" dirty="0">
              <a:solidFill>
                <a:srgbClr val="333333"/>
              </a:solidFill>
              <a:latin typeface="+mj-lt"/>
            </a:endParaRPr>
          </a:p>
          <a:p>
            <a:r>
              <a:rPr kumimoji="0" lang="en-UG" altLang="en-UG" sz="2400" b="0" i="0" u="none" strike="noStrike" cap="none" normalizeH="0" baseline="0" dirty="0">
                <a:ln>
                  <a:noFill/>
                </a:ln>
                <a:solidFill>
                  <a:srgbClr val="333333"/>
                </a:solidFill>
                <a:effectLst/>
                <a:latin typeface="+mj-lt"/>
              </a:rPr>
              <a:t>There might not be enough food, or it might not be stored at a cold enough temperature</a:t>
            </a:r>
            <a:endParaRPr kumimoji="0" lang="en-US" altLang="en-UG" sz="2400" b="0" i="0" u="none" strike="noStrike" cap="none" normalizeH="0" baseline="0" dirty="0">
              <a:ln>
                <a:noFill/>
              </a:ln>
              <a:solidFill>
                <a:srgbClr val="333333"/>
              </a:solidFill>
              <a:effectLst/>
              <a:latin typeface="+mj-lt"/>
            </a:endParaRPr>
          </a:p>
          <a:p>
            <a:pPr marL="0" indent="0">
              <a:buNone/>
            </a:pPr>
            <a:endParaRPr lang="en-GB" altLang="en-UG" sz="1000" dirty="0">
              <a:solidFill>
                <a:srgbClr val="333333"/>
              </a:solidFill>
              <a:latin typeface="+mj-lt"/>
            </a:endParaRPr>
          </a:p>
          <a:p>
            <a:r>
              <a:rPr kumimoji="0" lang="en-GB" altLang="en-UG" sz="2400" b="0" i="0" u="none" strike="noStrike" cap="none" normalizeH="0" baseline="0" dirty="0">
                <a:ln>
                  <a:noFill/>
                </a:ln>
                <a:solidFill>
                  <a:srgbClr val="333333"/>
                </a:solidFill>
                <a:effectLst/>
                <a:latin typeface="+mj-lt"/>
              </a:rPr>
              <a:t> T</a:t>
            </a:r>
            <a:r>
              <a:rPr kumimoji="0" lang="en-UG" altLang="en-UG" sz="2400" b="0" i="0" u="none" strike="noStrike" cap="none" normalizeH="0" baseline="0" dirty="0">
                <a:ln>
                  <a:noFill/>
                </a:ln>
                <a:solidFill>
                  <a:srgbClr val="333333"/>
                </a:solidFill>
                <a:effectLst/>
                <a:latin typeface="+mj-lt"/>
              </a:rPr>
              <a:t>here are problems with heating, air conditioning or ventilation, while cleanliness, including of the engine room, sleeping quarters, toilets or galley (kitchen) is also a problem. What is more, problems are found with the wages of the crew, which sometimes are not being paid</a:t>
            </a:r>
            <a:endParaRPr lang="en-GB" altLang="en-UG" sz="2400" dirty="0">
              <a:solidFill>
                <a:srgbClr val="333333"/>
              </a:solidFill>
              <a:latin typeface="+mj-lt"/>
            </a:endParaRPr>
          </a:p>
          <a:p>
            <a:pPr marL="0" indent="0">
              <a:buNone/>
            </a:pPr>
            <a:endParaRPr kumimoji="0" lang="en-UG" altLang="en-UG" sz="2100" b="0" i="0" u="none" strike="noStrike" cap="none" normalizeH="0" baseline="0" dirty="0">
              <a:ln>
                <a:noFill/>
              </a:ln>
              <a:solidFill>
                <a:schemeClr val="tx1"/>
              </a:solidFill>
              <a:effectLst/>
              <a:latin typeface="+mj-lt"/>
            </a:endParaRPr>
          </a:p>
          <a:p>
            <a:endParaRPr kumimoji="0" lang="en-GB" altLang="en-UG" sz="1800" b="0" i="0" u="none" strike="noStrike" cap="none" normalizeH="0" baseline="0" dirty="0">
              <a:ln>
                <a:noFill/>
              </a:ln>
              <a:solidFill>
                <a:srgbClr val="333333"/>
              </a:solidFill>
              <a:effectLst/>
              <a:latin typeface="+mj-lt"/>
            </a:endParaRPr>
          </a:p>
          <a:p>
            <a:endParaRPr kumimoji="0" lang="en-GB" altLang="en-UG" sz="1800" b="0" i="0" u="none" strike="noStrike" cap="none" normalizeH="0" baseline="0" dirty="0">
              <a:ln>
                <a:noFill/>
              </a:ln>
              <a:solidFill>
                <a:srgbClr val="333333"/>
              </a:solidFill>
              <a:effectLst/>
              <a:latin typeface="Work Sans"/>
            </a:endParaRPr>
          </a:p>
          <a:p>
            <a:endParaRPr lang="en-UG" dirty="0"/>
          </a:p>
        </p:txBody>
      </p:sp>
      <p:sp>
        <p:nvSpPr>
          <p:cNvPr id="4" name="Espace réservé du numéro de diapositive 3">
            <a:extLst>
              <a:ext uri="{FF2B5EF4-FFF2-40B4-BE49-F238E27FC236}">
                <a16:creationId xmlns:a16="http://schemas.microsoft.com/office/drawing/2014/main" id="{3BA5F381-903F-4D1F-B76F-7880D6F1FB95}"/>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146862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E96DF8-C562-4522-B2BE-2CD64E4DAC63}"/>
              </a:ext>
            </a:extLst>
          </p:cNvPr>
          <p:cNvSpPr>
            <a:spLocks noGrp="1"/>
          </p:cNvSpPr>
          <p:nvPr>
            <p:ph type="title"/>
          </p:nvPr>
        </p:nvSpPr>
        <p:spPr>
          <a:xfrm>
            <a:off x="673101" y="596900"/>
            <a:ext cx="9679440" cy="1346200"/>
          </a:xfrm>
        </p:spPr>
        <p:txBody>
          <a:bodyPr/>
          <a:lstStyle/>
          <a:p>
            <a:pPr algn="ctr"/>
            <a:r>
              <a:rPr lang="en-GB" dirty="0">
                <a:latin typeface="Century Gothic" panose="020B0502020202020204" pitchFamily="34" charset="0"/>
                <a:ea typeface="Times New Roman" panose="02020603050405020304" pitchFamily="18" charset="0"/>
              </a:rPr>
              <a:t>P</a:t>
            </a:r>
            <a:r>
              <a:rPr lang="en-UG" dirty="0">
                <a:effectLst/>
                <a:latin typeface="Century Gothic" panose="020B0502020202020204" pitchFamily="34" charset="0"/>
                <a:ea typeface="Times New Roman" panose="02020603050405020304" pitchFamily="18" charset="0"/>
              </a:rPr>
              <a:t>otential reasons for an imperfect ship inspection</a:t>
            </a:r>
            <a:r>
              <a:rPr lang="en-US" dirty="0">
                <a:effectLst/>
                <a:latin typeface="Century Gothic" panose="020B0502020202020204" pitchFamily="34" charset="0"/>
                <a:ea typeface="Times New Roman" panose="02020603050405020304" pitchFamily="18" charset="0"/>
              </a:rPr>
              <a:t> (Continued)</a:t>
            </a:r>
            <a:endParaRPr lang="en-UG" dirty="0">
              <a:latin typeface="Century Gothic" panose="020B0502020202020204" pitchFamily="34" charset="0"/>
            </a:endParaRPr>
          </a:p>
        </p:txBody>
      </p:sp>
      <p:sp>
        <p:nvSpPr>
          <p:cNvPr id="3" name="Espace réservé du contenu 2">
            <a:extLst>
              <a:ext uri="{FF2B5EF4-FFF2-40B4-BE49-F238E27FC236}">
                <a16:creationId xmlns:a16="http://schemas.microsoft.com/office/drawing/2014/main" id="{39CD8D95-F227-47C7-8B4A-4B28BC89CC26}"/>
              </a:ext>
            </a:extLst>
          </p:cNvPr>
          <p:cNvSpPr>
            <a:spLocks noGrp="1"/>
          </p:cNvSpPr>
          <p:nvPr>
            <p:ph idx="1"/>
          </p:nvPr>
        </p:nvSpPr>
        <p:spPr>
          <a:xfrm>
            <a:off x="203200" y="2690586"/>
            <a:ext cx="11785600" cy="4448629"/>
          </a:xfrm>
        </p:spPr>
        <p:txBody>
          <a:bodyPr>
            <a:normAutofit/>
          </a:bodyPr>
          <a:lstStyle/>
          <a:p>
            <a:r>
              <a:rPr kumimoji="0" lang="en-UG" altLang="en-UG" sz="2400" b="0" i="0" u="none" strike="noStrike" cap="none" normalizeH="0" baseline="0" dirty="0">
                <a:ln>
                  <a:noFill/>
                </a:ln>
                <a:solidFill>
                  <a:srgbClr val="333333"/>
                </a:solidFill>
                <a:effectLst/>
                <a:latin typeface="+mj-lt"/>
              </a:rPr>
              <a:t>inability to stay awake, slow responses and difficulty in concentrating, then these would be indications that the crew is fatigued</a:t>
            </a:r>
            <a:endParaRPr kumimoji="0" lang="en-US" altLang="en-UG" sz="2400" b="0" i="0" u="none" strike="noStrike" cap="none" normalizeH="0" baseline="0" dirty="0">
              <a:ln>
                <a:noFill/>
              </a:ln>
              <a:solidFill>
                <a:srgbClr val="333333"/>
              </a:solidFill>
              <a:effectLst/>
              <a:latin typeface="+mj-lt"/>
            </a:endParaRPr>
          </a:p>
          <a:p>
            <a:pPr marL="0" indent="0">
              <a:buNone/>
            </a:pPr>
            <a:endParaRPr lang="en-GB" altLang="en-UG" sz="1000" dirty="0">
              <a:solidFill>
                <a:srgbClr val="333333"/>
              </a:solidFill>
              <a:latin typeface="+mj-lt"/>
            </a:endParaRPr>
          </a:p>
          <a:p>
            <a:r>
              <a:rPr lang="en-GB" altLang="en-UG" sz="2400" dirty="0">
                <a:solidFill>
                  <a:srgbClr val="333333"/>
                </a:solidFill>
                <a:latin typeface="+mj-lt"/>
              </a:rPr>
              <a:t>S</a:t>
            </a:r>
            <a:r>
              <a:rPr kumimoji="0" lang="en-UG" altLang="en-UG" sz="2400" b="0" i="0" u="none" strike="noStrike" cap="none" normalizeH="0" baseline="0" dirty="0" err="1">
                <a:ln>
                  <a:noFill/>
                </a:ln>
                <a:solidFill>
                  <a:srgbClr val="333333"/>
                </a:solidFill>
                <a:effectLst/>
                <a:latin typeface="+mj-lt"/>
              </a:rPr>
              <a:t>tructural</a:t>
            </a:r>
            <a:r>
              <a:rPr kumimoji="0" lang="en-UG" altLang="en-UG" sz="2400" b="0" i="0" u="none" strike="noStrike" cap="none" normalizeH="0" baseline="0" dirty="0">
                <a:ln>
                  <a:noFill/>
                </a:ln>
                <a:solidFill>
                  <a:srgbClr val="333333"/>
                </a:solidFill>
                <a:effectLst/>
                <a:latin typeface="+mj-lt"/>
              </a:rPr>
              <a:t> deficiencies, like corrosion, loss of function of equipment or a system because careless use, cracking and buckling, could affect crew safety, so the inspections report these and assign a time limit to mitigate the deficiencies</a:t>
            </a:r>
            <a:endParaRPr kumimoji="0" lang="en-UG" altLang="en-UG" sz="2400" b="0" i="0" u="none" strike="noStrike" cap="none" normalizeH="0" baseline="0" dirty="0">
              <a:ln>
                <a:noFill/>
              </a:ln>
              <a:solidFill>
                <a:schemeClr val="tx1"/>
              </a:solidFill>
              <a:effectLst/>
              <a:latin typeface="+mj-lt"/>
            </a:endParaRPr>
          </a:p>
          <a:p>
            <a:endParaRPr kumimoji="0" lang="en-GB" altLang="en-UG" sz="1800" b="0" i="0" u="none" strike="noStrike" cap="none" normalizeH="0" baseline="0" dirty="0">
              <a:ln>
                <a:noFill/>
              </a:ln>
              <a:solidFill>
                <a:srgbClr val="333333"/>
              </a:solidFill>
              <a:effectLst/>
              <a:latin typeface="+mj-lt"/>
            </a:endParaRPr>
          </a:p>
          <a:p>
            <a:endParaRPr kumimoji="0" lang="en-GB" altLang="en-UG" sz="1800" b="0" i="0" u="none" strike="noStrike" cap="none" normalizeH="0" baseline="0" dirty="0">
              <a:ln>
                <a:noFill/>
              </a:ln>
              <a:solidFill>
                <a:srgbClr val="333333"/>
              </a:solidFill>
              <a:effectLst/>
              <a:latin typeface="Work Sans"/>
            </a:endParaRPr>
          </a:p>
          <a:p>
            <a:endParaRPr lang="en-UG" dirty="0"/>
          </a:p>
        </p:txBody>
      </p:sp>
      <p:sp>
        <p:nvSpPr>
          <p:cNvPr id="4" name="Espace réservé du numéro de diapositive 3">
            <a:extLst>
              <a:ext uri="{FF2B5EF4-FFF2-40B4-BE49-F238E27FC236}">
                <a16:creationId xmlns:a16="http://schemas.microsoft.com/office/drawing/2014/main" id="{3BA5F381-903F-4D1F-B76F-7880D6F1FB95}"/>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1777141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C8E170-ADFA-4117-85D0-E6DD2900F817}"/>
              </a:ext>
            </a:extLst>
          </p:cNvPr>
          <p:cNvSpPr>
            <a:spLocks noGrp="1"/>
          </p:cNvSpPr>
          <p:nvPr>
            <p:ph type="title"/>
          </p:nvPr>
        </p:nvSpPr>
        <p:spPr/>
        <p:txBody>
          <a:bodyPr/>
          <a:lstStyle/>
          <a:p>
            <a:pPr algn="ctr"/>
            <a:r>
              <a:rPr lang="en-GB" b="1" dirty="0"/>
              <a:t>Discussion</a:t>
            </a:r>
            <a:endParaRPr lang="en-UG" b="1" dirty="0"/>
          </a:p>
        </p:txBody>
      </p:sp>
      <p:sp>
        <p:nvSpPr>
          <p:cNvPr id="3" name="Espace réservé du contenu 2">
            <a:extLst>
              <a:ext uri="{FF2B5EF4-FFF2-40B4-BE49-F238E27FC236}">
                <a16:creationId xmlns:a16="http://schemas.microsoft.com/office/drawing/2014/main" id="{DF23CB22-FEBA-43A1-A8D7-03149277209A}"/>
              </a:ext>
            </a:extLst>
          </p:cNvPr>
          <p:cNvSpPr>
            <a:spLocks noGrp="1"/>
          </p:cNvSpPr>
          <p:nvPr>
            <p:ph idx="1"/>
          </p:nvPr>
        </p:nvSpPr>
        <p:spPr>
          <a:xfrm>
            <a:off x="177800" y="2247900"/>
            <a:ext cx="11493499" cy="4356100"/>
          </a:xfrm>
        </p:spPr>
        <p:txBody>
          <a:bodyPr>
            <a:normAutofit/>
          </a:bodyPr>
          <a:lstStyle/>
          <a:p>
            <a:pPr marL="0" indent="0">
              <a:buNone/>
            </a:pPr>
            <a:r>
              <a:rPr lang="en-US" sz="28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rPr>
              <a:t>What agencies in your country are involved in: </a:t>
            </a:r>
          </a:p>
          <a:p>
            <a:pPr marL="0" indent="0">
              <a:buNone/>
            </a:pPr>
            <a:endParaRPr lang="en-US" sz="28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endParaRPr>
          </a:p>
          <a:p>
            <a:pPr lvl="1"/>
            <a:r>
              <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rPr>
              <a:t> investigating the matter?</a:t>
            </a:r>
          </a:p>
          <a:p>
            <a:pPr marL="400050" lvl="1" indent="0">
              <a:buNone/>
            </a:pPr>
            <a:endPar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endParaRPr>
          </a:p>
          <a:p>
            <a:pPr lvl="1"/>
            <a:r>
              <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rPr>
              <a:t>disseminating the information? </a:t>
            </a:r>
          </a:p>
          <a:p>
            <a:pPr marL="400050" lvl="1" indent="0">
              <a:buNone/>
            </a:pPr>
            <a:endPar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endParaRPr>
          </a:p>
          <a:p>
            <a:pPr lvl="1"/>
            <a:r>
              <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rPr>
              <a:t>taking necessary actions after a CI has been conducted (And if you don’t know, how can you find out?)”? </a:t>
            </a:r>
            <a:endParaRPr lang="en-UG" sz="2600" i="1"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endParaRPr>
          </a:p>
          <a:p>
            <a:endParaRPr lang="en-UG" sz="2800" i="1" dirty="0"/>
          </a:p>
        </p:txBody>
      </p:sp>
      <p:sp>
        <p:nvSpPr>
          <p:cNvPr id="4" name="Espace réservé du numéro de diapositive 3">
            <a:extLst>
              <a:ext uri="{FF2B5EF4-FFF2-40B4-BE49-F238E27FC236}">
                <a16:creationId xmlns:a16="http://schemas.microsoft.com/office/drawing/2014/main" id="{022A2106-3863-42F4-9CD9-4F189368E489}"/>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667915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start….</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30504" y="2403475"/>
            <a:ext cx="2610309"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78464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685800" y="2603500"/>
            <a:ext cx="10715625" cy="3416300"/>
          </a:xfrm>
        </p:spPr>
        <p:txBody>
          <a:bodyPr/>
          <a:lstStyle/>
          <a:p>
            <a:pPr lvl="0"/>
            <a:r>
              <a:rPr lang="en-US" sz="2200" dirty="0"/>
              <a:t>Discuss differences in notification of public health events and public health responses at ports versus airports or ground crossings</a:t>
            </a:r>
          </a:p>
          <a:p>
            <a:pPr lvl="0"/>
            <a:r>
              <a:rPr lang="en-US" sz="2200" dirty="0"/>
              <a:t>Explain the process of performing ship inspections consistent with IHR</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port public health responses unique?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0989" y="2420469"/>
            <a:ext cx="5102901" cy="2651835"/>
          </a:xfrm>
          <a:prstGeom prst="rect">
            <a:avLst/>
          </a:prstGeom>
        </p:spPr>
      </p:pic>
      <p:sp>
        <p:nvSpPr>
          <p:cNvPr id="6" name="TextBox 5"/>
          <p:cNvSpPr txBox="1"/>
          <p:nvPr/>
        </p:nvSpPr>
        <p:spPr>
          <a:xfrm>
            <a:off x="7255625" y="5072304"/>
            <a:ext cx="4153628"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2889734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notification may occur more than 24 hours from arrival</a:t>
            </a:r>
          </a:p>
        </p:txBody>
      </p:sp>
      <p:sp>
        <p:nvSpPr>
          <p:cNvPr id="3" name="Content Placeholder 2"/>
          <p:cNvSpPr>
            <a:spLocks noGrp="1"/>
          </p:cNvSpPr>
          <p:nvPr>
            <p:ph idx="1"/>
          </p:nvPr>
        </p:nvSpPr>
        <p:spPr>
          <a:xfrm>
            <a:off x="571501" y="2717800"/>
            <a:ext cx="11001375" cy="3416300"/>
          </a:xfrm>
        </p:spPr>
        <p:txBody>
          <a:bodyPr/>
          <a:lstStyle/>
          <a:p>
            <a:r>
              <a:rPr lang="en-US" dirty="0"/>
              <a:t>Due to longer voyages, the POE may receive notification that a person is ill on board well in advance of arrival</a:t>
            </a:r>
          </a:p>
          <a:p>
            <a:r>
              <a:rPr lang="en-US" dirty="0"/>
              <a:t>Remote consultation may be needed</a:t>
            </a:r>
          </a:p>
          <a:p>
            <a:r>
              <a:rPr lang="en-US" dirty="0"/>
              <a:t>Ask ship to </a:t>
            </a:r>
            <a:r>
              <a:rPr lang="en-US" dirty="0">
                <a:solidFill>
                  <a:schemeClr val="tx1"/>
                </a:solidFill>
              </a:rPr>
              <a:t>use </a:t>
            </a:r>
            <a:r>
              <a:rPr lang="en-US" dirty="0"/>
              <a:t>potential onboard resources:</a:t>
            </a:r>
          </a:p>
          <a:p>
            <a:pPr lvl="1"/>
            <a:r>
              <a:rPr lang="en-US" dirty="0"/>
              <a:t>Medical log books</a:t>
            </a:r>
          </a:p>
          <a:p>
            <a:pPr lvl="1"/>
            <a:r>
              <a:rPr lang="en-US" dirty="0"/>
              <a:t>Ship medical kit</a:t>
            </a:r>
          </a:p>
          <a:p>
            <a:pPr lvl="1"/>
            <a:r>
              <a:rPr lang="en-US" dirty="0">
                <a:solidFill>
                  <a:schemeClr val="tx1"/>
                </a:solidFill>
              </a:rPr>
              <a:t>Medically trained staff on </a:t>
            </a:r>
            <a:r>
              <a:rPr lang="en-US" dirty="0"/>
              <a:t>board</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3404" y="3335016"/>
            <a:ext cx="4999472" cy="2414587"/>
          </a:xfrm>
          <a:prstGeom prst="rect">
            <a:avLst/>
          </a:prstGeom>
        </p:spPr>
      </p:pic>
      <p:sp>
        <p:nvSpPr>
          <p:cNvPr id="7" name="TextBox 6"/>
          <p:cNvSpPr txBox="1"/>
          <p:nvPr/>
        </p:nvSpPr>
        <p:spPr>
          <a:xfrm>
            <a:off x="7037111" y="5720488"/>
            <a:ext cx="4153628"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3804692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053" y="709934"/>
            <a:ext cx="8761413" cy="706964"/>
          </a:xfrm>
        </p:spPr>
        <p:txBody>
          <a:bodyPr/>
          <a:lstStyle/>
          <a:p>
            <a:r>
              <a:rPr lang="en-US" dirty="0"/>
              <a:t>Another source of notification: The Maritime Declaration of Health</a:t>
            </a: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651" y="1648746"/>
            <a:ext cx="9220201" cy="5101233"/>
          </a:xfrm>
          <a:prstGeom prst="rect">
            <a:avLst/>
          </a:prstGeom>
        </p:spPr>
      </p:pic>
    </p:spTree>
    <p:extLst>
      <p:ext uri="{BB962C8B-B14F-4D97-AF65-F5344CB8AC3E}">
        <p14:creationId xmlns:p14="http://schemas.microsoft.com/office/powerpoint/2010/main" val="261959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278" y="877678"/>
            <a:ext cx="9866765" cy="706964"/>
          </a:xfrm>
        </p:spPr>
        <p:txBody>
          <a:bodyPr/>
          <a:lstStyle/>
          <a:p>
            <a:r>
              <a:rPr lang="en-US" dirty="0"/>
              <a:t>Attachment to the Maritime Declaration of Health: Line listing of ill individuals </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07630" y="2859790"/>
            <a:ext cx="8761413" cy="2332219"/>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307433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5" y="867097"/>
            <a:ext cx="8761413" cy="706964"/>
          </a:xfrm>
        </p:spPr>
        <p:txBody>
          <a:bodyPr/>
          <a:lstStyle/>
          <a:p>
            <a:r>
              <a:rPr lang="en-US" dirty="0"/>
              <a:t>A focus on crew vs. passengers</a:t>
            </a:r>
          </a:p>
        </p:txBody>
      </p:sp>
      <p:sp>
        <p:nvSpPr>
          <p:cNvPr id="3" name="Content Placeholder 2"/>
          <p:cNvSpPr>
            <a:spLocks noGrp="1"/>
          </p:cNvSpPr>
          <p:nvPr>
            <p:ph idx="1"/>
          </p:nvPr>
        </p:nvSpPr>
        <p:spPr>
          <a:xfrm>
            <a:off x="715669" y="2261111"/>
            <a:ext cx="11476331" cy="3416300"/>
          </a:xfrm>
        </p:spPr>
        <p:txBody>
          <a:bodyPr/>
          <a:lstStyle/>
          <a:p>
            <a:r>
              <a:rPr lang="en-US" dirty="0">
                <a:solidFill>
                  <a:srgbClr val="FF0000"/>
                </a:solidFill>
              </a:rPr>
              <a:t>Consider opening slide with a bullet about proportion of cargo vs. cruise ships in your country</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340381210"/>
              </p:ext>
            </p:extLst>
          </p:nvPr>
        </p:nvGraphicFramePr>
        <p:xfrm>
          <a:off x="715669" y="2684672"/>
          <a:ext cx="10333490" cy="2021840"/>
        </p:xfrm>
        <a:graphic>
          <a:graphicData uri="http://schemas.openxmlformats.org/drawingml/2006/table">
            <a:tbl>
              <a:tblPr firstRow="1" bandRow="1">
                <a:tableStyleId>{5C22544A-7EE6-4342-B048-85BDC9FD1C3A}</a:tableStyleId>
              </a:tblPr>
              <a:tblGrid>
                <a:gridCol w="5166745">
                  <a:extLst>
                    <a:ext uri="{9D8B030D-6E8A-4147-A177-3AD203B41FA5}">
                      <a16:colId xmlns:a16="http://schemas.microsoft.com/office/drawing/2014/main" val="733250092"/>
                    </a:ext>
                  </a:extLst>
                </a:gridCol>
                <a:gridCol w="5166745">
                  <a:extLst>
                    <a:ext uri="{9D8B030D-6E8A-4147-A177-3AD203B41FA5}">
                      <a16:colId xmlns:a16="http://schemas.microsoft.com/office/drawing/2014/main" val="1831156784"/>
                    </a:ext>
                  </a:extLst>
                </a:gridCol>
              </a:tblGrid>
              <a:tr h="370840">
                <a:tc>
                  <a:txBody>
                    <a:bodyPr/>
                    <a:lstStyle/>
                    <a:p>
                      <a:pPr algn="ctr"/>
                      <a:r>
                        <a:rPr lang="en-US" dirty="0">
                          <a:solidFill>
                            <a:schemeClr val="tx1"/>
                          </a:solidFill>
                        </a:rPr>
                        <a:t>Cruise Ships</a:t>
                      </a:r>
                    </a:p>
                  </a:txBody>
                  <a:tcPr/>
                </a:tc>
                <a:tc>
                  <a:txBody>
                    <a:bodyPr/>
                    <a:lstStyle/>
                    <a:p>
                      <a:pPr algn="ctr"/>
                      <a:r>
                        <a:rPr lang="en-US" dirty="0">
                          <a:solidFill>
                            <a:schemeClr val="tx1"/>
                          </a:solidFill>
                        </a:rPr>
                        <a:t>Cargo Ships</a:t>
                      </a:r>
                    </a:p>
                  </a:txBody>
                  <a:tcPr/>
                </a:tc>
                <a:extLst>
                  <a:ext uri="{0D108BD9-81ED-4DB2-BD59-A6C34878D82A}">
                    <a16:rowId xmlns:a16="http://schemas.microsoft.com/office/drawing/2014/main" val="396562527"/>
                  </a:ext>
                </a:extLst>
              </a:tr>
              <a:tr h="370840">
                <a:tc>
                  <a:txBody>
                    <a:bodyPr/>
                    <a:lstStyle/>
                    <a:p>
                      <a:r>
                        <a:rPr lang="en-US" dirty="0"/>
                        <a:t>~3x</a:t>
                      </a:r>
                      <a:r>
                        <a:rPr lang="en-US" baseline="0" dirty="0"/>
                        <a:t> more passengers than crew</a:t>
                      </a:r>
                      <a:endParaRPr lang="en-US" dirty="0"/>
                    </a:p>
                  </a:txBody>
                  <a:tcPr/>
                </a:tc>
                <a:tc>
                  <a:txBody>
                    <a:bodyPr/>
                    <a:lstStyle/>
                    <a:p>
                      <a:r>
                        <a:rPr lang="en-US" dirty="0"/>
                        <a:t>Almost exclusively crew members</a:t>
                      </a:r>
                    </a:p>
                  </a:txBody>
                  <a:tcPr/>
                </a:tc>
                <a:extLst>
                  <a:ext uri="{0D108BD9-81ED-4DB2-BD59-A6C34878D82A}">
                    <a16:rowId xmlns:a16="http://schemas.microsoft.com/office/drawing/2014/main" val="1302752380"/>
                  </a:ext>
                </a:extLst>
              </a:tr>
              <a:tr h="370840">
                <a:tc>
                  <a:txBody>
                    <a:bodyPr/>
                    <a:lstStyle/>
                    <a:p>
                      <a:r>
                        <a:rPr lang="en-US" dirty="0"/>
                        <a:t>Medical facilities on board (including</a:t>
                      </a:r>
                      <a:r>
                        <a:rPr lang="en-US" baseline="0" dirty="0"/>
                        <a:t> doctors and nurses)</a:t>
                      </a:r>
                      <a:endParaRPr lang="en-US" dirty="0"/>
                    </a:p>
                  </a:txBody>
                  <a:tcPr/>
                </a:tc>
                <a:tc>
                  <a:txBody>
                    <a:bodyPr/>
                    <a:lstStyle/>
                    <a:p>
                      <a:r>
                        <a:rPr lang="en-US" dirty="0"/>
                        <a:t>Little to no medical facilities on board</a:t>
                      </a:r>
                    </a:p>
                  </a:txBody>
                  <a:tcPr/>
                </a:tc>
                <a:extLst>
                  <a:ext uri="{0D108BD9-81ED-4DB2-BD59-A6C34878D82A}">
                    <a16:rowId xmlns:a16="http://schemas.microsoft.com/office/drawing/2014/main" val="3047038972"/>
                  </a:ext>
                </a:extLst>
              </a:tr>
              <a:tr h="370840">
                <a:tc>
                  <a:txBody>
                    <a:bodyPr/>
                    <a:lstStyle/>
                    <a:p>
                      <a:r>
                        <a:rPr lang="en-US" dirty="0"/>
                        <a:t>Advanced communication systems onboard (email, phone, etc.)</a:t>
                      </a:r>
                    </a:p>
                  </a:txBody>
                  <a:tcPr/>
                </a:tc>
                <a:tc>
                  <a:txBody>
                    <a:bodyPr/>
                    <a:lstStyle/>
                    <a:p>
                      <a:r>
                        <a:rPr lang="en-US" dirty="0"/>
                        <a:t>Basic communication systems (radio)</a:t>
                      </a:r>
                    </a:p>
                  </a:txBody>
                  <a:tcPr/>
                </a:tc>
                <a:extLst>
                  <a:ext uri="{0D108BD9-81ED-4DB2-BD59-A6C34878D82A}">
                    <a16:rowId xmlns:a16="http://schemas.microsoft.com/office/drawing/2014/main" val="1511954424"/>
                  </a:ext>
                </a:extLst>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887" y="4767695"/>
            <a:ext cx="2529226" cy="154536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842" y="4767695"/>
            <a:ext cx="2232221" cy="1645263"/>
          </a:xfrm>
          <a:prstGeom prst="rect">
            <a:avLst/>
          </a:prstGeom>
        </p:spPr>
      </p:pic>
      <p:sp>
        <p:nvSpPr>
          <p:cNvPr id="8" name="TextBox 7"/>
          <p:cNvSpPr txBox="1"/>
          <p:nvPr/>
        </p:nvSpPr>
        <p:spPr>
          <a:xfrm>
            <a:off x="1799887" y="6377772"/>
            <a:ext cx="8015626" cy="369332"/>
          </a:xfrm>
          <a:prstGeom prst="rect">
            <a:avLst/>
          </a:prstGeom>
          <a:noFill/>
        </p:spPr>
        <p:txBody>
          <a:bodyPr wrap="square" rtlCol="0">
            <a:spAutoFit/>
          </a:bodyPr>
          <a:lstStyle/>
          <a:p>
            <a:pPr algn="ctr"/>
            <a:r>
              <a:rPr lang="en-US" dirty="0">
                <a:solidFill>
                  <a:srgbClr val="FF0000"/>
                </a:solidFill>
              </a:rPr>
              <a:t>Example photos; update with country-specific photos</a:t>
            </a:r>
          </a:p>
        </p:txBody>
      </p:sp>
    </p:spTree>
    <p:extLst>
      <p:ext uri="{BB962C8B-B14F-4D97-AF65-F5344CB8AC3E}">
        <p14:creationId xmlns:p14="http://schemas.microsoft.com/office/powerpoint/2010/main" val="1997102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Ship inspections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05810" y="2501678"/>
            <a:ext cx="4829849" cy="3191320"/>
          </a:xfrm>
        </p:spPr>
      </p:pic>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7" name="Content Placeholder 2"/>
          <p:cNvSpPr txBox="1">
            <a:spLocks/>
          </p:cNvSpPr>
          <p:nvPr/>
        </p:nvSpPr>
        <p:spPr>
          <a:xfrm>
            <a:off x="5950185" y="2501678"/>
            <a:ext cx="5998320" cy="411480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Can occur sporadically or </a:t>
            </a:r>
            <a:r>
              <a:rPr lang="en-US" dirty="0">
                <a:solidFill>
                  <a:schemeClr val="tx1"/>
                </a:solidFill>
              </a:rPr>
              <a:t>regularly, depending on resources of the country and/or the public health concern associated with the ship</a:t>
            </a:r>
          </a:p>
          <a:p>
            <a:r>
              <a:rPr lang="en-US" dirty="0">
                <a:solidFill>
                  <a:schemeClr val="tx1"/>
                </a:solidFill>
              </a:rPr>
              <a:t>Performed by the competent health authority for the POE and/or their designee</a:t>
            </a:r>
          </a:p>
          <a:p>
            <a:r>
              <a:rPr lang="en-US" dirty="0"/>
              <a:t>Inspect areas, systems, and services on board</a:t>
            </a:r>
          </a:p>
          <a:p>
            <a:pPr lvl="1"/>
            <a:r>
              <a:rPr lang="en-US" dirty="0"/>
              <a:t>Discuss with ship crew or ship agents</a:t>
            </a:r>
          </a:p>
          <a:p>
            <a:pPr lvl="1"/>
            <a:r>
              <a:rPr lang="en-US" dirty="0"/>
              <a:t>Review Maritime Declaration of Health</a:t>
            </a:r>
          </a:p>
          <a:p>
            <a:pPr lvl="1"/>
            <a:r>
              <a:rPr lang="en-US" dirty="0"/>
              <a:t>Assess of any ill persons on board</a:t>
            </a:r>
          </a:p>
          <a:p>
            <a:r>
              <a:rPr lang="en-US" dirty="0"/>
              <a:t>Assess sanitary conditions of areas inspected</a:t>
            </a:r>
          </a:p>
          <a:p>
            <a:r>
              <a:rPr lang="en-US" dirty="0"/>
              <a:t>Recommend corrective actions</a:t>
            </a:r>
          </a:p>
          <a:p>
            <a:pPr lvl="1"/>
            <a:r>
              <a:rPr lang="en-US" dirty="0"/>
              <a:t>See next slide!</a:t>
            </a:r>
          </a:p>
        </p:txBody>
      </p:sp>
      <p:sp>
        <p:nvSpPr>
          <p:cNvPr id="6" name="TextBox 5"/>
          <p:cNvSpPr txBox="1"/>
          <p:nvPr/>
        </p:nvSpPr>
        <p:spPr>
          <a:xfrm>
            <a:off x="705810" y="5739495"/>
            <a:ext cx="4829850" cy="646331"/>
          </a:xfrm>
          <a:prstGeom prst="rect">
            <a:avLst/>
          </a:prstGeom>
          <a:noFill/>
        </p:spPr>
        <p:txBody>
          <a:bodyPr wrap="square" rtlCol="0">
            <a:spAutoFit/>
          </a:bodyPr>
          <a:lstStyle/>
          <a:p>
            <a:pPr algn="ctr"/>
            <a:r>
              <a:rPr lang="en-US" dirty="0">
                <a:solidFill>
                  <a:srgbClr val="FF0000"/>
                </a:solidFill>
              </a:rPr>
              <a:t>Example photo; update with country-specific photo</a:t>
            </a:r>
          </a:p>
        </p:txBody>
      </p:sp>
    </p:spTree>
    <p:extLst>
      <p:ext uri="{BB962C8B-B14F-4D97-AF65-F5344CB8AC3E}">
        <p14:creationId xmlns:p14="http://schemas.microsoft.com/office/powerpoint/2010/main" val="24914433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2218</TotalTime>
  <Words>2068</Words>
  <Application>Microsoft Office PowerPoint</Application>
  <PresentationFormat>Widescreen</PresentationFormat>
  <Paragraphs>170</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Century Gothic</vt:lpstr>
      <vt:lpstr>Wingdings 3</vt:lpstr>
      <vt:lpstr>Work Sans</vt:lpstr>
      <vt:lpstr>Ion Boardroom</vt:lpstr>
      <vt:lpstr>Considerations for Ports</vt:lpstr>
      <vt:lpstr>To start….</vt:lpstr>
      <vt:lpstr>Learning objectives</vt:lpstr>
      <vt:lpstr>What makes port public health responses unique?</vt:lpstr>
      <vt:lpstr>Initial notification may occur more than 24 hours from arrival</vt:lpstr>
      <vt:lpstr>Another source of notification: The Maritime Declaration of Health</vt:lpstr>
      <vt:lpstr>Attachment to the Maritime Declaration of Health: Line listing of ill individuals </vt:lpstr>
      <vt:lpstr>A focus on crew vs. passengers</vt:lpstr>
      <vt:lpstr>Ship inspections</vt:lpstr>
      <vt:lpstr>Ship sanitation certificates</vt:lpstr>
      <vt:lpstr>What makes public health responses at ports similar to responses at airports or ground crossings? </vt:lpstr>
      <vt:lpstr>Similar to airports: Free pratique </vt:lpstr>
      <vt:lpstr>Possible outcome of an imperfect ship inspection and common corrective action  </vt:lpstr>
      <vt:lpstr>Similar to other POE: PPE and Risk Assessments</vt:lpstr>
      <vt:lpstr>Potential reasons for an imperfect ship inspection</vt:lpstr>
      <vt:lpstr>Potential reasons for an imperfect ship inspection (Continued)</vt:lpstr>
      <vt:lpstr>Discussion</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137</cp:revision>
  <dcterms:created xsi:type="dcterms:W3CDTF">2018-05-15T08:59:29Z</dcterms:created>
  <dcterms:modified xsi:type="dcterms:W3CDTF">2021-04-26T20:45:06Z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2021-04-19T18:07:26Z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a92e701b-bf10-4412-ab80-d7d1ab08e860</vt:lpwstr>
  </property>
  <property fmtid="{D5CDD505-2E9C-101B-9397-08002B2CF9AE}" pid="8" name="MSIP_Label_8af03ff0-41c5-4c41-b55e-fabb8fae94be_ContentBits">
    <vt:lpwstr>0</vt:lpwstr>
  </property>
</Properties>
</file>